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820" r:id="rId3"/>
    <p:sldMasterId id="2147483835" r:id="rId4"/>
  </p:sldMasterIdLst>
  <p:sldIdLst>
    <p:sldId id="256" r:id="rId5"/>
    <p:sldId id="304" r:id="rId6"/>
    <p:sldId id="271" r:id="rId7"/>
    <p:sldId id="295" r:id="rId8"/>
    <p:sldId id="296" r:id="rId9"/>
    <p:sldId id="299" r:id="rId10"/>
    <p:sldId id="300" r:id="rId11"/>
    <p:sldId id="301" r:id="rId12"/>
    <p:sldId id="302" r:id="rId13"/>
    <p:sldId id="303" r:id="rId14"/>
    <p:sldId id="325" r:id="rId15"/>
    <p:sldId id="305" r:id="rId16"/>
    <p:sldId id="326" r:id="rId17"/>
    <p:sldId id="327" r:id="rId18"/>
    <p:sldId id="306" r:id="rId19"/>
    <p:sldId id="279" r:id="rId20"/>
    <p:sldId id="280" r:id="rId21"/>
    <p:sldId id="282" r:id="rId22"/>
    <p:sldId id="283" r:id="rId23"/>
    <p:sldId id="307" r:id="rId24"/>
    <p:sldId id="311" r:id="rId25"/>
    <p:sldId id="312" r:id="rId26"/>
    <p:sldId id="320" r:id="rId27"/>
    <p:sldId id="321" r:id="rId28"/>
    <p:sldId id="313" r:id="rId29"/>
    <p:sldId id="328" r:id="rId30"/>
    <p:sldId id="329" r:id="rId31"/>
    <p:sldId id="330" r:id="rId32"/>
    <p:sldId id="331" r:id="rId33"/>
    <p:sldId id="31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E6873-D0A2-488B-B6CE-CE3914FB32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3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0122-C52B-43FD-8563-1CCA8E714A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01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31B3-0936-4041-87FF-EE8CBC0C9F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7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E270-F0C8-48C1-B6A7-FF5EE9B6297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44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DFF7B-CF75-4997-A25A-BB584B9902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77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D23E7-C4FB-4B6C-AB73-90E5B488107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528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FC53E-8837-498A-93C5-7832E2D020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556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87E9-0211-41BA-824E-8650522920B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6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F83F3-B37D-4BA5-893C-189D4429E63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642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079A-4632-472F-A8E5-CD0A77BB5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74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4FF7-9A78-4D70-BD0F-0A22F8B899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250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00A1-0811-4648-A433-26472036B3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205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9F5F-8F5D-49F9-B2A5-25CBFE3005F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97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42369-1F5C-4640-A30B-7725954A033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05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E6873-D0A2-488B-B6CE-CE3914FB32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987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0122-C52B-43FD-8563-1CCA8E714A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492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31B3-0936-4041-87FF-EE8CBC0C9F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44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E270-F0C8-48C1-B6A7-FF5EE9B6297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66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DFF7B-CF75-4997-A25A-BB584B9902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129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D23E7-C4FB-4B6C-AB73-90E5B488107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52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FC53E-8837-498A-93C5-7832E2D020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34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87E9-0211-41BA-824E-8650522920B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630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F83F3-B37D-4BA5-893C-189D4429E63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61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079A-4632-472F-A8E5-CD0A77BB5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0336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4FF7-9A78-4D70-BD0F-0A22F8B899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47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00A1-0811-4648-A433-26472036B3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116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9F5F-8F5D-49F9-B2A5-25CBFE3005F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289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42369-1F5C-4640-A30B-7725954A033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6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E6873-D0A2-488B-B6CE-CE3914FB32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117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0122-C52B-43FD-8563-1CCA8E714AA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039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31B3-0936-4041-87FF-EE8CBC0C9F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3376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E270-F0C8-48C1-B6A7-FF5EE9B6297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586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DFF7B-CF75-4997-A25A-BB584B9902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182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D23E7-C4FB-4B6C-AB73-90E5B488107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712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FC53E-8837-498A-93C5-7832E2D020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717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87E9-0211-41BA-824E-8650522920B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934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F83F3-B37D-4BA5-893C-189D4429E63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167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079A-4632-472F-A8E5-CD0A77BB5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8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4FF7-9A78-4D70-BD0F-0A22F8B899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339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00A1-0811-4648-A433-26472036B3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69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9F5F-8F5D-49F9-B2A5-25CBFE3005F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476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42369-1F5C-4640-A30B-7725954A033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3E24E7-08DD-402A-BDA5-CD73F17AF7C9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60AF77-93C0-4D59-A160-98A683CEC6F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5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60AF77-93C0-4D59-A160-98A683CEC6F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8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60AF77-93C0-4D59-A160-98A683CEC6F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848600" cy="36004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Основные способы оценивания ключевых компетенций учащихся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18648" cy="1752600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 smtClean="0"/>
              <a:t>                                                                        Садыкова З.Ф.,</a:t>
            </a:r>
          </a:p>
          <a:p>
            <a:pPr algn="r"/>
            <a:r>
              <a:rPr lang="ru-RU" dirty="0" smtClean="0"/>
              <a:t>методист ИМО УО </a:t>
            </a:r>
            <a:r>
              <a:rPr lang="ru-RU" dirty="0" err="1" smtClean="0"/>
              <a:t>г.Казани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Уровни построения 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-актуализация имеющихся знаний и способов деятельности;</a:t>
            </a:r>
          </a:p>
          <a:p>
            <a:pPr marL="0" indent="0">
              <a:buNone/>
            </a:pPr>
            <a:r>
              <a:rPr lang="ru-RU" dirty="0" smtClean="0"/>
              <a:t>-необходимость применения знаний и способов деятельности в субъективно новой для учащегося ситуации;</a:t>
            </a:r>
          </a:p>
          <a:p>
            <a:pPr marL="0" indent="0">
              <a:buNone/>
            </a:pPr>
            <a:r>
              <a:rPr lang="ru-RU" dirty="0" smtClean="0"/>
              <a:t>-трансформация известного и открытие нового в процессе анализа, синтеза, моделирования, оценки;</a:t>
            </a:r>
          </a:p>
          <a:p>
            <a:pPr marL="0" indent="0">
              <a:buNone/>
            </a:pPr>
            <a:r>
              <a:rPr lang="ru-RU" dirty="0" smtClean="0"/>
              <a:t>-действия в творческой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21207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Для </a:t>
            </a:r>
            <a:r>
              <a:rPr lang="ru-RU" dirty="0" err="1" smtClean="0"/>
              <a:t>компетентностной</a:t>
            </a:r>
            <a:r>
              <a:rPr lang="ru-RU" dirty="0" smtClean="0"/>
              <a:t> задачи характерны следующие признаки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Имитация жизненной ситуации;</a:t>
            </a:r>
          </a:p>
          <a:p>
            <a:r>
              <a:rPr lang="ru-RU" dirty="0" smtClean="0"/>
              <a:t>Обучающий характер, адаптация к возрастному уровню учащихся;</a:t>
            </a:r>
          </a:p>
          <a:p>
            <a:r>
              <a:rPr lang="ru-RU" dirty="0" smtClean="0"/>
              <a:t>Выход за рамки одной образовательной области;</a:t>
            </a:r>
          </a:p>
          <a:p>
            <a:r>
              <a:rPr lang="ru-RU" dirty="0" smtClean="0"/>
              <a:t>Наличие заметно большего, по сравнению с обычными учебными задачами, набора данных, среди которых могут быть и лишние;</a:t>
            </a:r>
          </a:p>
          <a:p>
            <a:r>
              <a:rPr lang="ru-RU" dirty="0" smtClean="0"/>
              <a:t>Часть необходимых данных отсутствует; предполагается, что учащиеся должны самостоятельно найти их в справочной литературе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5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Примеры </a:t>
            </a:r>
            <a:r>
              <a:rPr lang="ru-RU" dirty="0" err="1" smtClean="0"/>
              <a:t>компетентностно</a:t>
            </a:r>
            <a:r>
              <a:rPr lang="ru-RU" dirty="0" smtClean="0"/>
              <a:t>-ориентированных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создание кроссворда по теме, курсу(наглядное, схематическое)</a:t>
            </a:r>
          </a:p>
          <a:p>
            <a:r>
              <a:rPr lang="ru-RU" dirty="0" smtClean="0"/>
              <a:t>создание кластера по определённой теме, проблеме;</a:t>
            </a:r>
          </a:p>
          <a:p>
            <a:r>
              <a:rPr lang="ru-RU" dirty="0" smtClean="0"/>
              <a:t>создание концептуальных схем, таблиц;</a:t>
            </a:r>
          </a:p>
          <a:p>
            <a:r>
              <a:rPr lang="ru-RU" dirty="0" smtClean="0"/>
              <a:t>разработка тестовых заданий по алгоритму;</a:t>
            </a:r>
          </a:p>
          <a:p>
            <a:r>
              <a:rPr lang="ru-RU" dirty="0" smtClean="0"/>
              <a:t>разработка ситуативных задач;</a:t>
            </a:r>
          </a:p>
          <a:p>
            <a:r>
              <a:rPr lang="ru-RU" dirty="0" smtClean="0"/>
              <a:t>написание статей, очерков, </a:t>
            </a:r>
            <a:r>
              <a:rPr lang="ru-RU" dirty="0" err="1" smtClean="0"/>
              <a:t>эссе,сочинений,рефератов</a:t>
            </a:r>
            <a:r>
              <a:rPr lang="ru-RU" dirty="0" smtClean="0"/>
              <a:t>, курсовых и т.д.;  </a:t>
            </a:r>
          </a:p>
          <a:p>
            <a:r>
              <a:rPr lang="ru-RU" dirty="0" smtClean="0"/>
              <a:t>создание компьютерных презентаций по теме, проблеме;</a:t>
            </a:r>
          </a:p>
          <a:p>
            <a:r>
              <a:rPr lang="ru-RU" dirty="0" smtClean="0"/>
              <a:t> подготовка доклада;</a:t>
            </a:r>
          </a:p>
          <a:p>
            <a:r>
              <a:rPr lang="ru-RU" dirty="0" smtClean="0"/>
              <a:t>выполнение мини проектов, проведения исследований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4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Концептуальная таблица «КОЗ»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539552" y="1268760"/>
          <a:ext cx="8640959" cy="8613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67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Компонент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Функция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 smtClean="0"/>
                        <a:t>Стимул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Мотивирует учащегося на выполнение задания;</a:t>
                      </a:r>
                    </a:p>
                    <a:p>
                      <a:r>
                        <a:rPr lang="ru-RU" sz="1400" dirty="0" smtClean="0"/>
                        <a:t>моделирует практическую, жизненную ситуацию;</a:t>
                      </a:r>
                    </a:p>
                    <a:p>
                      <a:r>
                        <a:rPr lang="ru-RU" sz="1400" dirty="0" smtClean="0"/>
                        <a:t>при необходимости может нести функцию источника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Стимул должен: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Быть кратким (не более трёх предложений);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 отвлекать учащегося от содержания задания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9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Задачная формулировка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Точно указывает на деятельность учащегося, необходимую для выполнения задания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Понимается однозначно, чётко соотносится с модельным ответом/шкалой, соответствует возрасту учащемуся. Мы не можем проверять то, что не требовали в задачной формулировке. Мы обязаны проверять то, что предписывали в задачной формулировке.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164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Источник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Содержит информацию, необходимую для успешной деятельности учащегося по выполнению задания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Содержит информацию, необходимую для успешной деятельности учащегося по выполнению задания. Необходим и достаточен для выполнения заданной деятельности, интересен , соответствует возрасту учащихся. На одном источнике может строиться несколько заданий. Учащийся не должен быть знаком с источником до выполнения задания.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248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Бланк выполнения задания если необходим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99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Инструмент проверки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01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47328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D2533C"/>
                </a:solidFill>
              </a:rPr>
              <a:t>Концептуальная таблица «КОЗ»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980728"/>
          <a:ext cx="8363272" cy="5337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9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Компонент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Функция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52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Источник информации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Содержит информацию, необходимую для успешной деятельности учащегося по выполнению задания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Содержит информацию, необходимую для успешной деятельности учащегося по выполнению задания. Необходим и достаточен для выполнения заданной деятельности, интересен , соответствует возрасту учащихся. На одном источнике может строиться несколько заданий. Учащийся не должен быть знаком с источником до выполнения задания.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0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Бланк выполнения задания если необходим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Задаёт структуру предъявления учащимся результата своей деятельности по выполнению задания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Вопросы, заготовки таблиц, алгоритм ответа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2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 проверки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Перечень вероятных верных и частично верных ответов для задания открытого типа с заданной структурой ответа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Ключ-используется для тестовых заданий закрытого типа.</a:t>
                      </a:r>
                    </a:p>
                    <a:p>
                      <a:r>
                        <a:rPr lang="ru-RU" sz="1200" dirty="0" smtClean="0"/>
                        <a:t>Модельный ответ-обычно используется для открытых тестовых заданий с кратким ответом.</a:t>
                      </a:r>
                    </a:p>
                    <a:p>
                      <a:r>
                        <a:rPr lang="ru-RU" sz="1200" dirty="0" smtClean="0"/>
                        <a:t>Аналитическая шкала-используется для открытых тестовых заданий с развёрнутым ответом. Бланк наблюдений за групповой работой используется для оценки вклада каждого участника в групповой продукт и эффективности деятельности всей группы в целом.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31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Структурная модель ситуационных задач: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названия задания;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личностно значимый познавательный вопрос;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по данному вопросу, представленная в разнообразном виде( текст, таблица, график, статистические данные и т.д.);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задания на работу с информацией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Практические задачи: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20208"/>
          </a:xfrm>
        </p:spPr>
        <p:txBody>
          <a:bodyPr/>
          <a:lstStyle/>
          <a:p>
            <a:r>
              <a:rPr lang="ru-RU" u="sng" dirty="0" smtClean="0"/>
              <a:t>Цель:</a:t>
            </a:r>
          </a:p>
          <a:p>
            <a:pPr marL="0" indent="0">
              <a:buNone/>
            </a:pPr>
            <a:r>
              <a:rPr lang="ru-RU" dirty="0" smtClean="0"/>
              <a:t>  Разрешение конкретной жизненной ситуации</a:t>
            </a:r>
          </a:p>
          <a:p>
            <a:pPr marL="0" indent="0">
              <a:buNone/>
            </a:pPr>
            <a:r>
              <a:rPr lang="ru-RU" u="sng" dirty="0" smtClean="0"/>
              <a:t> Структура:</a:t>
            </a:r>
          </a:p>
          <a:p>
            <a:r>
              <a:rPr lang="ru-RU" dirty="0" smtClean="0"/>
              <a:t>Название задачи;</a:t>
            </a:r>
          </a:p>
          <a:p>
            <a:r>
              <a:rPr lang="ru-RU" dirty="0" smtClean="0"/>
              <a:t>Преамбула(введение в ситуацию);</a:t>
            </a:r>
          </a:p>
          <a:p>
            <a:r>
              <a:rPr lang="ru-RU" dirty="0" smtClean="0"/>
              <a:t>Основной текст задачи;</a:t>
            </a:r>
          </a:p>
          <a:p>
            <a:r>
              <a:rPr lang="ru-RU" dirty="0" smtClean="0"/>
              <a:t>Задание-вопрос или проблема, в разрешении которой заключается решение задачи.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39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создания контекстной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Задание имеет личностную значимость для ученика( рассматриваются проблемы, которые реально могут возникнуть в реальной жизни);</a:t>
            </a:r>
          </a:p>
          <a:p>
            <a:r>
              <a:rPr lang="ru-RU" dirty="0" smtClean="0"/>
              <a:t>Ситуация, описанная в задании, должна обеспечивать возможность комплексной проверки уровня подготовленности учащегося;</a:t>
            </a:r>
          </a:p>
          <a:p>
            <a:r>
              <a:rPr lang="ru-RU" dirty="0" smtClean="0"/>
              <a:t>Контекст задачи не должен содержать подсказки, направленной на решение поставленной проблемы;</a:t>
            </a:r>
          </a:p>
          <a:p>
            <a:r>
              <a:rPr lang="ru-RU" dirty="0" smtClean="0"/>
              <a:t>Задача может иметь несколько вариантов решения, из которых хотя бы одно не отвечает условиям заданной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18982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Основные направления по созданию </a:t>
            </a:r>
            <a:r>
              <a:rPr lang="ru-RU" sz="3100" dirty="0" err="1" smtClean="0"/>
              <a:t>компетентностно</a:t>
            </a:r>
            <a:r>
              <a:rPr lang="ru-RU" sz="3100" dirty="0" smtClean="0"/>
              <a:t>-ориентированных тестов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r>
              <a:rPr lang="ru-RU" dirty="0" smtClean="0"/>
              <a:t>Определить какие компетенции будут оцениваться;</a:t>
            </a:r>
          </a:p>
          <a:p>
            <a:r>
              <a:rPr lang="ru-RU" dirty="0" smtClean="0"/>
              <a:t>Выбрать или разработать </a:t>
            </a:r>
            <a:r>
              <a:rPr lang="ru-RU" dirty="0" err="1" smtClean="0"/>
              <a:t>компетентностно</a:t>
            </a:r>
            <a:r>
              <a:rPr lang="ru-RU" dirty="0" smtClean="0"/>
              <a:t>-ориентированные задания соответствующие выбранным компетенциям;</a:t>
            </a:r>
          </a:p>
          <a:p>
            <a:r>
              <a:rPr lang="ru-RU" dirty="0" smtClean="0"/>
              <a:t>Определить порядок расположения заданий в тесте;</a:t>
            </a:r>
          </a:p>
          <a:p>
            <a:r>
              <a:rPr lang="ru-RU" dirty="0" smtClean="0"/>
              <a:t>Определить шкалу оценивания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20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по составлению портфолио по предмету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u="sng" dirty="0" smtClean="0"/>
              <a:t>Портрет:</a:t>
            </a:r>
          </a:p>
          <a:p>
            <a:pPr marL="0" indent="0">
              <a:buNone/>
            </a:pPr>
            <a:r>
              <a:rPr lang="ru-RU" dirty="0" smtClean="0"/>
              <a:t> -дата рождения, место рождения, мои личностные качества;</a:t>
            </a:r>
          </a:p>
          <a:p>
            <a:r>
              <a:rPr lang="ru-RU" u="sng" dirty="0" smtClean="0"/>
              <a:t>Работы выполненные в ходе обучения предмета</a:t>
            </a:r>
          </a:p>
          <a:p>
            <a:r>
              <a:rPr lang="ru-RU" u="sng" dirty="0" smtClean="0"/>
              <a:t>Лист самоанализа:</a:t>
            </a:r>
          </a:p>
          <a:p>
            <a:pPr>
              <a:buFontTx/>
              <a:buChar char="-"/>
            </a:pPr>
            <a:r>
              <a:rPr lang="ru-RU" dirty="0" smtClean="0"/>
              <a:t>я испытывал наибольшие затруднения при выполнении...;</a:t>
            </a:r>
          </a:p>
          <a:p>
            <a:pPr marL="0" indent="0">
              <a:buNone/>
            </a:pPr>
            <a:r>
              <a:rPr lang="ru-RU" dirty="0" smtClean="0"/>
              <a:t> -я считаю, что эти затруднения я испытывал по причине…;</a:t>
            </a:r>
          </a:p>
          <a:p>
            <a:pPr marL="0" indent="0">
              <a:buNone/>
            </a:pPr>
            <a:r>
              <a:rPr lang="ru-RU" dirty="0" smtClean="0"/>
              <a:t>-на мой взгляд, портфолио демонстрирует мой прогресс в учебной деятельности, так как…;</a:t>
            </a:r>
          </a:p>
          <a:p>
            <a:pPr marL="0" indent="0">
              <a:buNone/>
            </a:pPr>
            <a:r>
              <a:rPr lang="ru-RU" dirty="0" smtClean="0"/>
              <a:t>-но я буду более успешен, если буду формировать в себе следующие личностные качества… 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497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 smtClean="0"/>
              <a:t>Метапредметные</a:t>
            </a:r>
            <a:r>
              <a:rPr lang="ru-RU" sz="2800" dirty="0" smtClean="0"/>
              <a:t> требования к результатам  освоения основной образовательной программы  основного общего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ru-RU" kern="50" dirty="0" smtClean="0">
              <a:latin typeface="Times New Roman"/>
              <a:ea typeface="SimSun"/>
              <a:cs typeface="Mangal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освоенные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обучающимися </a:t>
            </a:r>
            <a:r>
              <a:rPr lang="ru-RU" kern="50" dirty="0" err="1">
                <a:latin typeface="Times New Roman"/>
                <a:ea typeface="SimSun"/>
                <a:cs typeface="Mangal"/>
              </a:rPr>
              <a:t>межпредметные</a:t>
            </a:r>
            <a:r>
              <a:rPr lang="ru-RU" kern="50" dirty="0">
                <a:latin typeface="Times New Roman"/>
                <a:ea typeface="SimSun"/>
                <a:cs typeface="Mangal"/>
              </a:rPr>
              <a:t> понятия и УУД (регулятивные, познавательные, коммуникативные), способность  их использования в учебной, познавательной и социальной практике, самостоятельность планирования и осуществления учебной деятельности и организации учебного сотрудничества с педагогами и сверстниками, построение индивидуальной образовательной траектории.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21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190500" algn="ctr">
              <a:lnSpc>
                <a:spcPct val="115000"/>
              </a:lnSpc>
              <a:spcAft>
                <a:spcPts val="0"/>
              </a:spcAft>
            </a:pPr>
            <a:r>
              <a:rPr lang="ru-RU" spc="0" dirty="0">
                <a:solidFill>
                  <a:srgbClr val="292934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pc="0" dirty="0">
                <a:solidFill>
                  <a:srgbClr val="292934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i="1" dirty="0" smtClean="0">
                <a:latin typeface="Times New Roman"/>
                <a:ea typeface="Times New Roman"/>
                <a:cs typeface="Times New Roman"/>
              </a:rPr>
              <a:t>Примеры </a:t>
            </a:r>
            <a:r>
              <a:rPr lang="ru-RU" sz="2400" b="1" i="1" dirty="0" err="1">
                <a:latin typeface="Times New Roman"/>
                <a:ea typeface="Times New Roman"/>
                <a:cs typeface="Times New Roman"/>
              </a:rPr>
              <a:t>компетентостно</a:t>
            </a:r>
            <a:r>
              <a:rPr lang="ru-RU" sz="2400" b="1" i="1" dirty="0">
                <a:latin typeface="Times New Roman"/>
                <a:ea typeface="Times New Roman"/>
                <a:cs typeface="Times New Roman"/>
              </a:rPr>
              <a:t>-ориентированных </a:t>
            </a:r>
            <a:r>
              <a:rPr lang="ru-RU" sz="24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i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400" b="1" i="1" dirty="0" smtClean="0">
                <a:latin typeface="Times New Roman"/>
                <a:ea typeface="Times New Roman"/>
                <a:cs typeface="Times New Roman"/>
              </a:rPr>
              <a:t>заданий </a:t>
            </a:r>
            <a:r>
              <a:rPr lang="ru-RU" sz="2400" b="1" i="1" dirty="0">
                <a:latin typeface="Times New Roman"/>
                <a:ea typeface="Times New Roman"/>
                <a:cs typeface="Times New Roman"/>
              </a:rPr>
              <a:t>по физике</a:t>
            </a: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891665"/>
          <a:ext cx="8229600" cy="4293870"/>
        </p:xfrm>
        <a:graphic>
          <a:graphicData uri="http://schemas.openxmlformats.org/drawingml/2006/table">
            <a:tbl>
              <a:tblPr firstRow="1" firstCol="1" bandRow="1"/>
              <a:tblGrid>
                <a:gridCol w="2449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дано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нужно определить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Corsiva"/>
                        <a:buAutoNum type="arabicPeriod"/>
                        <a:tabLst>
                          <a:tab pos="17145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явления или процесса, наблюдаемого в окружающей жизни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Узнать или объяснить явление (в зависимости от уровня сложности задания);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предложить способ использовать это явление в другой ситуации или предотвратить данный процесс и т.п.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Corsiva"/>
                        <a:buAutoNum type="arabicPeriod"/>
                        <a:tabLst>
                          <a:tab pos="17145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технического устройства, способа применения в технике тех или иных изученных физических явлений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Узнать явление, лежащее в основе принципа действия данного устройства;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оценить достоинства или недостатки использования данного устройства или механизма;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предложить (выбрать из предложенного) способы безопасного использования описанного устройства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Corsiva"/>
                        <a:buAutoNum type="arabicPeriod"/>
                        <a:tabLst>
                          <a:tab pos="17145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цели исследования, гипотезы опыта или наблюдения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Предложить план проведения исследования зависимости одной физической величины от другой;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выбрать оборудование (предложить экспериментальную установку) для проверки выдвинутой гипотезы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Corsiva"/>
                        <a:buAutoNum type="arabicPeriod"/>
                        <a:tabLst>
                          <a:tab pos="171450" algn="l"/>
                        </a:tabLs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результатов наблюдения или опыта в виде таблицы, графика, текста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Сделать вывод (выбрать одни из выводов) на основании полученных результатов;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оценить значение параметра, характеризующего полученную в опыте зависимость физических величин;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оценить достоверность полученных результатов исходя из заданных погрешностей измерений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657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35292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66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578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085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Примеры по математике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400" u="sng" dirty="0" smtClean="0">
                <a:solidFill>
                  <a:srgbClr val="333333"/>
                </a:solidFill>
                <a:latin typeface="Helvetica"/>
                <a:ea typeface="Times New Roman"/>
              </a:rPr>
              <a:t>Формирование </a:t>
            </a:r>
            <a:r>
              <a:rPr lang="ru-RU" sz="1400" u="sng" dirty="0">
                <a:solidFill>
                  <a:srgbClr val="333333"/>
                </a:solidFill>
                <a:latin typeface="Helvetica"/>
                <a:ea typeface="Times New Roman"/>
              </a:rPr>
              <a:t>исследовательской </a:t>
            </a:r>
            <a:r>
              <a:rPr lang="ru-RU" sz="1400" u="sng" dirty="0" smtClean="0">
                <a:solidFill>
                  <a:srgbClr val="333333"/>
                </a:solidFill>
                <a:latin typeface="Helvetica"/>
                <a:ea typeface="Times New Roman"/>
              </a:rPr>
              <a:t>компетентности</a:t>
            </a:r>
          </a:p>
          <a:p>
            <a:pPr marL="0" indent="0" algn="ctr">
              <a:buNone/>
            </a:pPr>
            <a:endParaRPr lang="ru-RU" sz="1400" dirty="0" smtClean="0">
              <a:solidFill>
                <a:srgbClr val="333333"/>
              </a:solidFill>
              <a:latin typeface="Helvetica"/>
              <a:ea typeface="Times New Roman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</a:rPr>
              <a:t>Телефонная компания предоставляет на выбор три тарифных плана</a:t>
            </a:r>
            <a:r>
              <a:rPr lang="ru-RU" sz="1400" dirty="0" smtClean="0">
                <a:solidFill>
                  <a:srgbClr val="333333"/>
                </a:solidFill>
                <a:latin typeface="Helvetica"/>
                <a:ea typeface="Times New Roman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1400" dirty="0" smtClean="0">
                <a:solidFill>
                  <a:srgbClr val="333333"/>
                </a:solidFill>
                <a:latin typeface="Helvetica"/>
                <a:ea typeface="Times New Roman"/>
              </a:rPr>
              <a:t> </a:t>
            </a: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Абонент выбрал наиболее дешевый тарифный план, исходя из предположения, что общая длительность телефонных разговоров составляет 650 минут в месяц. Какую сумму он должен заплатить за месяц, если общая длительность разговоров в этом месяце действительно будет равна 650 минут? Ответ дайте в рублях.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ctr">
              <a:buNone/>
            </a:pP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01336"/>
              </p:ext>
            </p:extLst>
          </p:nvPr>
        </p:nvGraphicFramePr>
        <p:xfrm>
          <a:off x="899591" y="3429000"/>
          <a:ext cx="7344818" cy="2448272"/>
        </p:xfrm>
        <a:graphic>
          <a:graphicData uri="http://schemas.openxmlformats.org/drawingml/2006/table">
            <a:tbl>
              <a:tblPr firstRow="1" firstCol="1" bandRow="1"/>
              <a:tblGrid>
                <a:gridCol w="2440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2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Тарифный план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Абонентская плата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Плата за 1 минуту разговора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1. Повременный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135 р. в месяц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0,3 р.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2. Комбинированный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255 р. за 450 минут в месяц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0,28 руб. за 1 минуту сверх 450 мин. в месяц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3. Безлимитный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380 р.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0 р.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89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u="sng" dirty="0" smtClean="0"/>
              <a:t>Примеры по математике</a:t>
            </a:r>
            <a:endParaRPr lang="ru-RU" sz="32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5-й класс </a:t>
            </a:r>
            <a:endParaRPr lang="ru-RU" sz="2800" dirty="0" smtClean="0">
              <a:solidFill>
                <a:srgbClr val="333333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Задание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Дана схема дорог между селами A, B, C, D, M и известны расстояния между </a:t>
            </a:r>
            <a:r>
              <a:rPr lang="ru-RU" sz="2800" dirty="0" err="1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ними:AM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= 7км, AB = 4км, BC = 9км, CD = 6км, DM = 7км, BM = 5км, BD = 13км, AD = 10км, CM = 11км, AC = 6км. В селе А находится почта. Почтальон должен развозить почту во все села. Необходимо выбрать кратчайший путь для него.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989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400" b="1" i="1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Примеры контекстных </a:t>
            </a:r>
            <a:r>
              <a:rPr lang="x-none" sz="2400" b="1" i="1" u="sng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задач</a:t>
            </a:r>
            <a:r>
              <a:rPr lang="ru-RU" sz="2400" b="1" i="1" u="sng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по химии</a:t>
            </a:r>
            <a:r>
              <a:rPr lang="ru-RU" sz="2400" i="1" u="sng" dirty="0">
                <a:latin typeface="Calibri"/>
                <a:ea typeface="Calibri"/>
                <a:cs typeface="Times New Roman"/>
              </a:rPr>
              <a:t/>
            </a:r>
            <a:br>
              <a:rPr lang="ru-RU" sz="2400" i="1" u="sng" dirty="0">
                <a:latin typeface="Calibri"/>
                <a:ea typeface="Calibri"/>
                <a:cs typeface="Times New Roman"/>
              </a:rPr>
            </a:br>
            <a:endParaRPr lang="ru-RU" sz="24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Задача 1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Молекулярные массы веществ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latin typeface="Times New Roman"/>
                <a:ea typeface="Times New Roman"/>
                <a:cs typeface="Times New Roman"/>
              </a:rPr>
              <a:t> Установлено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, что крапива увеличивает содержание гемоглобина и количество эритроцитов в крови, поэтому она является хорошим “кровоочистительным” средством и чрезвычайно полезна при самых различных заболеваниях крови; используется также для лечения фурункулов, угрей, лишаев и других кожных заболеваний. Гемоглобин содержится в эритроцитах крови. Это красный пигмент (</a:t>
            </a:r>
            <a:r>
              <a:rPr lang="ru-RU" sz="1400" dirty="0" err="1">
                <a:latin typeface="Times New Roman"/>
                <a:ea typeface="Times New Roman"/>
                <a:cs typeface="Times New Roman"/>
              </a:rPr>
              <a:t>гем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), содержащий железо, в сочетании с протеином. Когда кровь проходит через легкие, к атому железа </a:t>
            </a:r>
            <a:r>
              <a:rPr lang="ru-RU" sz="1400" dirty="0" err="1">
                <a:latin typeface="Times New Roman"/>
                <a:ea typeface="Times New Roman"/>
                <a:cs typeface="Times New Roman"/>
              </a:rPr>
              <a:t>гема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 C34H32O4N4Fe присоединяется кислород.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latin typeface="Times New Roman"/>
                <a:ea typeface="Times New Roman"/>
                <a:cs typeface="Times New Roman"/>
              </a:rPr>
              <a:t>        </a:t>
            </a:r>
            <a:r>
              <a:rPr lang="ru-RU" sz="1400" u="sng" dirty="0" smtClean="0">
                <a:latin typeface="Times New Roman"/>
                <a:ea typeface="Times New Roman"/>
                <a:cs typeface="Times New Roman"/>
              </a:rPr>
              <a:t>Задание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 Вычислите относительную молекулярную массу </a:t>
            </a:r>
            <a:r>
              <a:rPr lang="ru-RU" sz="1400" dirty="0" err="1">
                <a:latin typeface="Times New Roman"/>
                <a:ea typeface="Times New Roman"/>
                <a:cs typeface="Times New Roman"/>
              </a:rPr>
              <a:t>гема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 (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Ответ: 616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Задача 2. Количество вещества. Молярный объем газа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Фосфид цинка Zn3P2 весьма ядовит и используется для борьбы с грызунами. Летальная доза для средней серой крысы составляет 20,56 мг, а для мыши - 4,1 мг.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u="sng" dirty="0">
                <a:latin typeface="Times New Roman"/>
                <a:ea typeface="Times New Roman"/>
                <a:cs typeface="Times New Roman"/>
              </a:rPr>
              <a:t>Вопрос: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Какое количество мышей и крыс может погибнуть от 0,16 </a:t>
            </a:r>
            <a:r>
              <a:rPr lang="ru-RU" sz="1400" dirty="0" err="1">
                <a:latin typeface="Times New Roman"/>
                <a:ea typeface="Times New Roman"/>
                <a:cs typeface="Times New Roman"/>
              </a:rPr>
              <a:t>ммоль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 фосфида цинка? (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Ответ: 10 мышей, 2 крысы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Задача 3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 Для уничтожения микробов и бактерий можно использовать диоксид серы, его также применяют в качестве консервирующего средства при сушке чернослива и других фруктов.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u="sng" dirty="0">
                <a:latin typeface="Times New Roman"/>
                <a:ea typeface="Times New Roman"/>
                <a:cs typeface="Times New Roman"/>
              </a:rPr>
              <a:t>Задание: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Вычислите, какой объем займёт 1,5 моль диоксида серы (</a:t>
            </a:r>
            <a:r>
              <a:rPr lang="ru-RU" sz="1400" dirty="0" err="1">
                <a:latin typeface="Times New Roman"/>
                <a:ea typeface="Times New Roman"/>
                <a:cs typeface="Times New Roman"/>
              </a:rPr>
              <a:t>н.у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.). (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Ответ: V(S02) = 33,6 л.)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3084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Задача 2.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Определение кислотности некоторых пищевых продуктов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Цель: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формирование коммуникативных действий, связанных с умением осуществлять совместную деятельность, с умением слушать и слышать собеседника, понимать возможность разных оснований для оценки одного и того же предмета, учитывать разные мнения и уметь обосновывать собственное.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Учебная дисциплина: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химия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Форма выполнения задания: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групповая работа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Описание задания: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учащимся предлагается выполнить задание в группе по теме «Исследование кислотности некоторых пищевых продуктов»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>Задача учащихся – распределить обязанности (выполнение опытов, поиск информации в текстах дополнительной литературы, отчет группы) внутри группы для наиболее оптимального выполнения работы. Оценивание понимания и  полноты представления результатов исследования происходит совместно с классом. 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5882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i="1" dirty="0" smtClean="0">
                <a:latin typeface="Times New Roman"/>
                <a:ea typeface="Times New Roman"/>
                <a:cs typeface="Times New Roman"/>
              </a:rPr>
              <a:t>Задание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Исследуйте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на индикаторы действие кислот, входящих в состав пищевых продуктов: яблочный сок, сок лимона, раствор уксусной кислоты, пепси-кола, фанта. Результаты исследования запишите в таблицу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310004" y="3501007"/>
          <a:ext cx="7006411" cy="17076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8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6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Исследуемый раствор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Окраска индикатора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универсального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метилового оранжевого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яблочный сок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сок лимона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раствор уксусной кислоты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пепси-кола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фанта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309688" y="3140174"/>
            <a:ext cx="63586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«Окраска индикаторов в растворах пищевых кислот»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014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/>
            <a:r>
              <a:rPr lang="ru-RU" sz="1400" kern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Определите значение кислотности (рН) предложенных растворов при помощи </a:t>
            </a:r>
            <a:r>
              <a:rPr lang="en-US" sz="1400" kern="1200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XplorerGLX</a:t>
            </a:r>
            <a:r>
              <a:rPr lang="ru-RU" sz="1400" kern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.Полученные значения занесите  таблицу.</a:t>
            </a:r>
            <a:r>
              <a:rPr lang="ru-RU" sz="90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90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400" b="1" kern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«Определение кислотности растворов»</a:t>
            </a:r>
            <a:r>
              <a:rPr lang="ru-RU" sz="180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87345" y="3573016"/>
          <a:ext cx="8229600" cy="13670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2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5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Исследуемый раствор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Значение рН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яблочный сок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сок лимона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раствор уксусной кислоты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пепси-кола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фанта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48702" y="3254474"/>
            <a:ext cx="3609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851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. Обсудите результаты опытов: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сделайте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вывод о соотношении кислотности среды и значения рН.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какой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из предложенных растворов наиболее кислотный? Почему?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почему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диетологи советуют пить натуральные соки, разбавляя их водой?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целесообразно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ли употреблять пепси-колу, фанту?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какое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влияние на пищеварительную систему оказывают пепси-кола и фанта?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i="1" dirty="0">
                <a:latin typeface="Times New Roman"/>
                <a:ea typeface="Times New Roman"/>
                <a:cs typeface="Times New Roman"/>
              </a:rPr>
              <a:t>Критерии оценивания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продуктивность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совместной деятельности;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умение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презентовать итог своей работы;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взаимный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контроль по ходу выполнения работы;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взаимопомощь.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7977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Типология ключевых компетенций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smtClean="0">
                <a:solidFill>
                  <a:srgbClr val="D2533C"/>
                </a:solidFill>
              </a:rPr>
              <a:t>А.В</a:t>
            </a:r>
            <a:r>
              <a:rPr lang="ru-RU" dirty="0">
                <a:solidFill>
                  <a:srgbClr val="D2533C"/>
                </a:solidFill>
              </a:rPr>
              <a:t>. </a:t>
            </a:r>
            <a:r>
              <a:rPr lang="ru-RU" dirty="0" smtClean="0">
                <a:solidFill>
                  <a:srgbClr val="D2533C"/>
                </a:solidFill>
              </a:rPr>
              <a:t>Хуторской):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– ценностно-смысловые;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smtClean="0"/>
              <a:t>общекультурные;</a:t>
            </a:r>
          </a:p>
          <a:p>
            <a:pPr marL="0" indent="0">
              <a:buNone/>
            </a:pPr>
            <a:r>
              <a:rPr lang="ru-RU" dirty="0" smtClean="0"/>
              <a:t> - учебно-познавательные;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– информационные и коммуникативные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социально-трудовые;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– компетенции личностного </a:t>
            </a:r>
            <a:r>
              <a:rPr lang="ru-RU" dirty="0" smtClean="0"/>
              <a:t>самосовершенствования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8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Динамика развития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метапредметных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 результатов</a:t>
            </a:r>
            <a:r>
              <a:rPr lang="ru-RU" sz="32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000000"/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027745"/>
              </p:ext>
            </p:extLst>
          </p:nvPr>
        </p:nvGraphicFramePr>
        <p:xfrm>
          <a:off x="611560" y="1196754"/>
          <a:ext cx="7776864" cy="12961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2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7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7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49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 уч-ся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 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Общеучебные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Логические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и решение проблем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28370"/>
              </p:ext>
            </p:extLst>
          </p:nvPr>
        </p:nvGraphicFramePr>
        <p:xfrm>
          <a:off x="611560" y="2636912"/>
          <a:ext cx="7776862" cy="11572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76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9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88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Регулятивные 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Целеполагание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Прогнозирование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Коррекция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48039"/>
              </p:ext>
            </p:extLst>
          </p:nvPr>
        </p:nvGraphicFramePr>
        <p:xfrm>
          <a:off x="611560" y="4221088"/>
          <a:ext cx="7776864" cy="11391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7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0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37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результаты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1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Планирование учебного сотрудничества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вопросов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Построение речевых высказываний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Лидерство и согласованное действие с партнером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119794"/>
              </p:ext>
            </p:extLst>
          </p:nvPr>
        </p:nvGraphicFramePr>
        <p:xfrm>
          <a:off x="611560" y="5589240"/>
          <a:ext cx="7776863" cy="9113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6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1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1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Личностные результаты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Самоопределение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Смыслообразование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Морально-этическая ориентация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Нравственно-этическое оценивание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0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21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6372225" y="1844675"/>
            <a:ext cx="2376488" cy="25209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Готовность и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способность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к сотрудничеству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в образовательной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деятельности </a:t>
            </a:r>
          </a:p>
        </p:txBody>
      </p:sp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8172450" y="50133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196" name="AutoShape 15"/>
          <p:cNvSpPr>
            <a:spLocks noChangeArrowheads="1"/>
          </p:cNvSpPr>
          <p:nvPr/>
        </p:nvSpPr>
        <p:spPr bwMode="auto">
          <a:xfrm>
            <a:off x="3132138" y="1989138"/>
            <a:ext cx="2879725" cy="25193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Сформированность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умений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осознанной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саморегуляции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в образовательной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деятельности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определять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приоритеты целей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с учетом ценностей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и жизненных планов</a:t>
            </a:r>
          </a:p>
        </p:txBody>
      </p:sp>
      <p:sp>
        <p:nvSpPr>
          <p:cNvPr id="8197" name="Rectangle 26"/>
          <p:cNvSpPr>
            <a:spLocks noChangeArrowheads="1"/>
          </p:cNvSpPr>
          <p:nvPr/>
        </p:nvSpPr>
        <p:spPr bwMode="auto">
          <a:xfrm>
            <a:off x="1116013" y="188913"/>
            <a:ext cx="6985000" cy="1296987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</a:rPr>
              <a:t>Метапредметные  результаты (ФГОС )</a:t>
            </a:r>
            <a:endParaRPr lang="ru-RU" sz="24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198" name="Rectangle 29"/>
          <p:cNvSpPr>
            <a:spLocks noChangeArrowheads="1"/>
          </p:cNvSpPr>
          <p:nvPr/>
        </p:nvSpPr>
        <p:spPr bwMode="auto">
          <a:xfrm>
            <a:off x="323850" y="1989138"/>
            <a:ext cx="2592388" cy="21605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Готовность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к социальному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самоопределению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на основе постановки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целей и построения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жизненных планов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в различных сферах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деятельности</a:t>
            </a:r>
          </a:p>
        </p:txBody>
      </p:sp>
      <p:sp>
        <p:nvSpPr>
          <p:cNvPr id="8199" name="Rectangle 30"/>
          <p:cNvSpPr>
            <a:spLocks noChangeArrowheads="1"/>
          </p:cNvSpPr>
          <p:nvPr/>
        </p:nvSpPr>
        <p:spPr bwMode="auto">
          <a:xfrm>
            <a:off x="468313" y="4652963"/>
            <a:ext cx="3311525" cy="1800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Навыки исследовательской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 и проектной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деятельности, адекватное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представление результатов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srgbClr val="000000"/>
                </a:solidFill>
              </a:rPr>
              <a:t>исследования</a:t>
            </a:r>
          </a:p>
        </p:txBody>
      </p:sp>
      <p:sp>
        <p:nvSpPr>
          <p:cNvPr id="8200" name="Rectangle 31"/>
          <p:cNvSpPr>
            <a:spLocks noChangeArrowheads="1"/>
          </p:cNvSpPr>
          <p:nvPr/>
        </p:nvSpPr>
        <p:spPr bwMode="auto">
          <a:xfrm>
            <a:off x="5364163" y="4652963"/>
            <a:ext cx="3095625" cy="18716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</a:pPr>
            <a:r>
              <a:rPr lang="ru-RU" sz="1600" b="1">
                <a:solidFill>
                  <a:srgbClr val="000000"/>
                </a:solidFill>
              </a:rPr>
              <a:t>Готовность и 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</a:pPr>
            <a:r>
              <a:rPr lang="ru-RU" sz="1600" b="1">
                <a:solidFill>
                  <a:srgbClr val="000000"/>
                </a:solidFill>
              </a:rPr>
              <a:t>способность к 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</a:pPr>
            <a:r>
              <a:rPr lang="ru-RU" sz="1600" b="1">
                <a:solidFill>
                  <a:srgbClr val="000000"/>
                </a:solidFill>
              </a:rPr>
              <a:t>информационной 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</a:pPr>
            <a:r>
              <a:rPr lang="ru-RU" sz="1600" b="1">
                <a:solidFill>
                  <a:srgbClr val="000000"/>
                </a:solidFill>
              </a:rPr>
              <a:t>деятельности </a:t>
            </a:r>
          </a:p>
        </p:txBody>
      </p:sp>
      <p:sp>
        <p:nvSpPr>
          <p:cNvPr id="8201" name="AutoShape 34"/>
          <p:cNvSpPr>
            <a:spLocks noChangeArrowheads="1"/>
          </p:cNvSpPr>
          <p:nvPr/>
        </p:nvSpPr>
        <p:spPr bwMode="auto">
          <a:xfrm>
            <a:off x="2987675" y="1412875"/>
            <a:ext cx="46038" cy="3240088"/>
          </a:xfrm>
          <a:prstGeom prst="downArrow">
            <a:avLst>
              <a:gd name="adj1" fmla="val 50000"/>
              <a:gd name="adj2" fmla="val 3248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202" name="AutoShape 35"/>
          <p:cNvSpPr>
            <a:spLocks noChangeArrowheads="1"/>
          </p:cNvSpPr>
          <p:nvPr/>
        </p:nvSpPr>
        <p:spPr bwMode="auto">
          <a:xfrm>
            <a:off x="6156325" y="1484313"/>
            <a:ext cx="71438" cy="3167062"/>
          </a:xfrm>
          <a:prstGeom prst="downArrow">
            <a:avLst>
              <a:gd name="adj1" fmla="val 50000"/>
              <a:gd name="adj2" fmla="val 3271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203" name="AutoShape 37"/>
          <p:cNvSpPr>
            <a:spLocks noChangeArrowheads="1"/>
          </p:cNvSpPr>
          <p:nvPr/>
        </p:nvSpPr>
        <p:spPr bwMode="auto">
          <a:xfrm>
            <a:off x="1547813" y="1484313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204" name="AutoShape 38"/>
          <p:cNvSpPr>
            <a:spLocks noChangeArrowheads="1"/>
          </p:cNvSpPr>
          <p:nvPr/>
        </p:nvSpPr>
        <p:spPr bwMode="auto">
          <a:xfrm>
            <a:off x="7308850" y="1484313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8205" name="AutoShape 39"/>
          <p:cNvSpPr>
            <a:spLocks noChangeArrowheads="1"/>
          </p:cNvSpPr>
          <p:nvPr/>
        </p:nvSpPr>
        <p:spPr bwMode="auto">
          <a:xfrm>
            <a:off x="4500563" y="1484313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1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6372225" y="1844675"/>
            <a:ext cx="2520950" cy="1728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Задания, связанные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с современной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действительностью</a:t>
            </a:r>
          </a:p>
        </p:txBody>
      </p:sp>
      <p:sp>
        <p:nvSpPr>
          <p:cNvPr id="12291" name="Line 9"/>
          <p:cNvSpPr>
            <a:spLocks noChangeShapeType="1"/>
          </p:cNvSpPr>
          <p:nvPr/>
        </p:nvSpPr>
        <p:spPr bwMode="auto">
          <a:xfrm>
            <a:off x="8172450" y="50133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92" name="AutoShape 15"/>
          <p:cNvSpPr>
            <a:spLocks noChangeArrowheads="1"/>
          </p:cNvSpPr>
          <p:nvPr/>
        </p:nvSpPr>
        <p:spPr bwMode="auto">
          <a:xfrm>
            <a:off x="3132138" y="1916113"/>
            <a:ext cx="2879725" cy="17287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Задания,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 связанные с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разными учебными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предметами</a:t>
            </a:r>
          </a:p>
        </p:txBody>
      </p:sp>
      <p:sp>
        <p:nvSpPr>
          <p:cNvPr id="12293" name="Rectangle 26"/>
          <p:cNvSpPr>
            <a:spLocks noChangeArrowheads="1"/>
          </p:cNvSpPr>
          <p:nvPr/>
        </p:nvSpPr>
        <p:spPr bwMode="auto">
          <a:xfrm>
            <a:off x="1116013" y="188913"/>
            <a:ext cx="6985000" cy="1296987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</a:rPr>
              <a:t>Комплексный характер заданий</a:t>
            </a:r>
            <a:endParaRPr lang="ru-RU" sz="24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94" name="Rectangle 29"/>
          <p:cNvSpPr>
            <a:spLocks noChangeArrowheads="1"/>
          </p:cNvSpPr>
          <p:nvPr/>
        </p:nvSpPr>
        <p:spPr bwMode="auto">
          <a:xfrm>
            <a:off x="323850" y="1989138"/>
            <a:ext cx="2592388" cy="1511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Задания, связанные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непосредственно с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 информацией текста</a:t>
            </a:r>
          </a:p>
        </p:txBody>
      </p:sp>
      <p:sp>
        <p:nvSpPr>
          <p:cNvPr id="12295" name="Rectangle 30"/>
          <p:cNvSpPr>
            <a:spLocks noChangeArrowheads="1"/>
          </p:cNvSpPr>
          <p:nvPr/>
        </p:nvSpPr>
        <p:spPr bwMode="auto">
          <a:xfrm>
            <a:off x="3563938" y="4652963"/>
            <a:ext cx="3311525" cy="1800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Задания, связанные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 с личным опытом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школьника</a:t>
            </a:r>
          </a:p>
        </p:txBody>
      </p:sp>
      <p:sp>
        <p:nvSpPr>
          <p:cNvPr id="12296" name="AutoShape 35"/>
          <p:cNvSpPr>
            <a:spLocks noChangeArrowheads="1"/>
          </p:cNvSpPr>
          <p:nvPr/>
        </p:nvSpPr>
        <p:spPr bwMode="auto">
          <a:xfrm>
            <a:off x="6156325" y="1484313"/>
            <a:ext cx="71438" cy="3167062"/>
          </a:xfrm>
          <a:prstGeom prst="downArrow">
            <a:avLst>
              <a:gd name="adj1" fmla="val 50000"/>
              <a:gd name="adj2" fmla="val 3271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97" name="AutoShape 37"/>
          <p:cNvSpPr>
            <a:spLocks noChangeArrowheads="1"/>
          </p:cNvSpPr>
          <p:nvPr/>
        </p:nvSpPr>
        <p:spPr bwMode="auto">
          <a:xfrm>
            <a:off x="1547813" y="1484313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98" name="AutoShape 38"/>
          <p:cNvSpPr>
            <a:spLocks noChangeArrowheads="1"/>
          </p:cNvSpPr>
          <p:nvPr/>
        </p:nvSpPr>
        <p:spPr bwMode="auto">
          <a:xfrm>
            <a:off x="7308850" y="1484313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2299" name="AutoShape 39"/>
          <p:cNvSpPr>
            <a:spLocks noChangeArrowheads="1"/>
          </p:cNvSpPr>
          <p:nvPr/>
        </p:nvSpPr>
        <p:spPr bwMode="auto">
          <a:xfrm>
            <a:off x="4500563" y="1484313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9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Способы оценивания ключевых компетенций учащихся: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292934"/>
                </a:solidFill>
              </a:rPr>
              <a:t>компетентностно</a:t>
            </a:r>
            <a:r>
              <a:rPr lang="ru-RU" dirty="0">
                <a:solidFill>
                  <a:srgbClr val="292934"/>
                </a:solidFill>
              </a:rPr>
              <a:t>-ориентированные задания различной модификации </a:t>
            </a:r>
            <a:r>
              <a:rPr lang="ru-RU" dirty="0" smtClean="0">
                <a:solidFill>
                  <a:srgbClr val="292934"/>
                </a:solidFill>
              </a:rPr>
              <a:t>;</a:t>
            </a:r>
          </a:p>
          <a:p>
            <a:pPr lvl="0">
              <a:buClr>
                <a:srgbClr val="93A299"/>
              </a:buClr>
            </a:pPr>
            <a:r>
              <a:rPr lang="ru-RU" dirty="0" err="1" smtClean="0">
                <a:solidFill>
                  <a:srgbClr val="292934"/>
                </a:solidFill>
              </a:rPr>
              <a:t>компетентностно</a:t>
            </a:r>
            <a:r>
              <a:rPr lang="ru-RU" dirty="0" smtClean="0">
                <a:solidFill>
                  <a:srgbClr val="292934"/>
                </a:solidFill>
              </a:rPr>
              <a:t>-ориентированные тестовые задания различной </a:t>
            </a:r>
            <a:r>
              <a:rPr lang="ru-RU" dirty="0">
                <a:solidFill>
                  <a:srgbClr val="292934"/>
                </a:solidFill>
              </a:rPr>
              <a:t>модификации ;</a:t>
            </a:r>
          </a:p>
          <a:p>
            <a:r>
              <a:rPr lang="ru-RU" dirty="0" smtClean="0">
                <a:solidFill>
                  <a:srgbClr val="292934"/>
                </a:solidFill>
              </a:rPr>
              <a:t> портфолио;</a:t>
            </a:r>
          </a:p>
          <a:p>
            <a:r>
              <a:rPr lang="ru-RU" dirty="0" smtClean="0">
                <a:solidFill>
                  <a:srgbClr val="292934"/>
                </a:solidFill>
              </a:rPr>
              <a:t>-модульно-рейтинговая система оценивания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5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spc="0" dirty="0" err="1" smtClean="0">
                <a:solidFill>
                  <a:srgbClr val="292934"/>
                </a:solidFill>
                <a:ea typeface="+mn-ea"/>
                <a:cs typeface="+mn-cs"/>
              </a:rPr>
              <a:t>Компетентностно</a:t>
            </a:r>
            <a:r>
              <a:rPr lang="ru-RU" sz="2400" spc="0" dirty="0" smtClean="0">
                <a:solidFill>
                  <a:srgbClr val="292934"/>
                </a:solidFill>
                <a:ea typeface="+mn-ea"/>
                <a:cs typeface="+mn-cs"/>
              </a:rPr>
              <a:t>-ориентированные задания (</a:t>
            </a:r>
            <a:r>
              <a:rPr lang="ru-RU" sz="2400" spc="0" dirty="0" err="1" smtClean="0">
                <a:solidFill>
                  <a:srgbClr val="292934"/>
                </a:solidFill>
                <a:ea typeface="+mn-ea"/>
                <a:cs typeface="+mn-cs"/>
              </a:rPr>
              <a:t>КОЗы</a:t>
            </a:r>
            <a:r>
              <a:rPr lang="ru-RU" sz="2400" spc="0" dirty="0" smtClean="0">
                <a:solidFill>
                  <a:srgbClr val="292934"/>
                </a:solidFill>
                <a:ea typeface="+mn-ea"/>
                <a:cs typeface="+mn-cs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 smtClean="0"/>
              <a:t>Цель:</a:t>
            </a:r>
          </a:p>
          <a:p>
            <a:r>
              <a:rPr lang="ru-RU" dirty="0" smtClean="0"/>
              <a:t>Формирование ключевых компетенций, направленных на умение применять полученные знания в различных жизненных ситуациях.</a:t>
            </a:r>
          </a:p>
          <a:p>
            <a:pPr marL="0" indent="0">
              <a:buNone/>
            </a:pPr>
            <a:r>
              <a:rPr lang="ru-RU" u="sng" dirty="0" smtClean="0"/>
              <a:t>Показатели :</a:t>
            </a:r>
          </a:p>
          <a:p>
            <a:r>
              <a:rPr lang="ru-RU" dirty="0" smtClean="0"/>
              <a:t>-контекст, жизненность тематики заданий;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компонент, определены виды деятельности на проверку которых направлено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3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чего состоят </a:t>
            </a:r>
            <a:r>
              <a:rPr lang="ru-RU" dirty="0" err="1" smtClean="0"/>
              <a:t>КОЗы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-стимул;</a:t>
            </a:r>
          </a:p>
          <a:p>
            <a:pPr marL="0" indent="0">
              <a:buNone/>
            </a:pPr>
            <a:r>
              <a:rPr lang="ru-RU" dirty="0" smtClean="0"/>
              <a:t>-задачная формулировка;</a:t>
            </a:r>
          </a:p>
          <a:p>
            <a:pPr marL="0" indent="0">
              <a:buNone/>
            </a:pPr>
            <a:r>
              <a:rPr lang="ru-RU" dirty="0" smtClean="0"/>
              <a:t>-источник информации;</a:t>
            </a:r>
          </a:p>
          <a:p>
            <a:pPr marL="0" indent="0">
              <a:buNone/>
            </a:pPr>
            <a:r>
              <a:rPr lang="ru-RU" dirty="0" smtClean="0"/>
              <a:t>-бланк для выполнения;</a:t>
            </a:r>
          </a:p>
          <a:p>
            <a:pPr marL="0" indent="0">
              <a:buNone/>
            </a:pPr>
            <a:r>
              <a:rPr lang="ru-RU" dirty="0" smtClean="0"/>
              <a:t>-инструмент оценивания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40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структуре заданий: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аспектов формируемой (оцениваемой) компетенции;</a:t>
            </a:r>
          </a:p>
          <a:p>
            <a:r>
              <a:rPr lang="ru-RU" dirty="0" smtClean="0"/>
              <a:t>формулировка задания на основе выбранного аспекта компетенции, обозначение проблемы;</a:t>
            </a:r>
          </a:p>
          <a:p>
            <a:r>
              <a:rPr lang="ru-RU" dirty="0" smtClean="0"/>
              <a:t>создание ключей, модельных ответов, шкал;</a:t>
            </a:r>
          </a:p>
          <a:p>
            <a:r>
              <a:rPr lang="ru-RU" dirty="0" smtClean="0"/>
              <a:t>указание на формы и виды деятельности по решению проблемы (что должен сделать ученик, чтобы решить задачу);</a:t>
            </a:r>
          </a:p>
          <a:p>
            <a:r>
              <a:rPr lang="ru-RU" dirty="0" smtClean="0"/>
              <a:t>информация или ссылки на необходимую информацию для решения проблемы;</a:t>
            </a:r>
          </a:p>
          <a:p>
            <a:r>
              <a:rPr lang="ru-RU" dirty="0" smtClean="0"/>
              <a:t>форма предъявления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_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608</TotalTime>
  <Words>1977</Words>
  <Application>Microsoft Office PowerPoint</Application>
  <PresentationFormat>Экран (4:3)</PresentationFormat>
  <Paragraphs>323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30</vt:i4>
      </vt:variant>
    </vt:vector>
  </HeadingPairs>
  <TitlesOfParts>
    <vt:vector size="41" baseType="lpstr">
      <vt:lpstr>SimSun</vt:lpstr>
      <vt:lpstr>Arial</vt:lpstr>
      <vt:lpstr>Calibri</vt:lpstr>
      <vt:lpstr>Corsiva</vt:lpstr>
      <vt:lpstr>Helvetica</vt:lpstr>
      <vt:lpstr>Mangal</vt:lpstr>
      <vt:lpstr>Times New Roman</vt:lpstr>
      <vt:lpstr>Ясность</vt:lpstr>
      <vt:lpstr>Оформление по умолчанию</vt:lpstr>
      <vt:lpstr>9_Оформление по умолчанию</vt:lpstr>
      <vt:lpstr>10_Оформление по умолчанию</vt:lpstr>
      <vt:lpstr>               Основные способы оценивания ключевых компетенций учащихся</vt:lpstr>
      <vt:lpstr>Метапредметные требования к результатам  освоения основной образовательной программы  основного общего образования</vt:lpstr>
      <vt:lpstr>Типология ключевых компетенций  (А.В. Хуторской): </vt:lpstr>
      <vt:lpstr>Презентация PowerPoint</vt:lpstr>
      <vt:lpstr>Презентация PowerPoint</vt:lpstr>
      <vt:lpstr> Способы оценивания ключевых компетенций учащихся: </vt:lpstr>
      <vt:lpstr>Компетентностно-ориентированные задания (КОЗы)</vt:lpstr>
      <vt:lpstr>Из чего состоят КОЗы</vt:lpstr>
      <vt:lpstr>Требования к структуре заданий: </vt:lpstr>
      <vt:lpstr>Уровни построения КОЗ</vt:lpstr>
      <vt:lpstr>Для компетентностной задачи характерны следующие признаки</vt:lpstr>
      <vt:lpstr>Примеры компетентностно-ориентированных заданий</vt:lpstr>
      <vt:lpstr>Концептуальная таблица «КОЗ»</vt:lpstr>
      <vt:lpstr>Концептуальная таблица «КОЗ»</vt:lpstr>
      <vt:lpstr>Структурная модель ситуационных задач:</vt:lpstr>
      <vt:lpstr> Практические задачи:  </vt:lpstr>
      <vt:lpstr>Принципы создания контекстной задачи:</vt:lpstr>
      <vt:lpstr> Основные направления по созданию компетентностно-ориентированных тестов</vt:lpstr>
      <vt:lpstr>Требования по составлению портфолио по предмету</vt:lpstr>
      <vt:lpstr> Примеры компетентостно-ориентированных  заданий по физике </vt:lpstr>
      <vt:lpstr>Презентация PowerPoint</vt:lpstr>
      <vt:lpstr>Презентация PowerPoint</vt:lpstr>
      <vt:lpstr>Примеры по математике</vt:lpstr>
      <vt:lpstr>Примеры по математике</vt:lpstr>
      <vt:lpstr>Примеры контекстных задач по химии </vt:lpstr>
      <vt:lpstr>Презентация PowerPoint</vt:lpstr>
      <vt:lpstr>Задание:  </vt:lpstr>
      <vt:lpstr>Определите значение кислотности (рН) предложенных растворов при помощи XplorerGLX.Полученные значения занесите  таблицу. «Определение кислотности растворов» </vt:lpstr>
      <vt:lpstr>Презентация PowerPoint</vt:lpstr>
      <vt:lpstr>Динамика развития метапредметных результатов </vt:lpstr>
    </vt:vector>
  </TitlesOfParts>
  <Company>gpx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формирования метапредметных умений учащихся на уроках информатики в условиях внедрения ФГОС</dc:title>
  <dc:creator>GYPNORION</dc:creator>
  <cp:lastModifiedBy>Пользователь</cp:lastModifiedBy>
  <cp:revision>43</cp:revision>
  <dcterms:created xsi:type="dcterms:W3CDTF">2016-09-19T09:29:48Z</dcterms:created>
  <dcterms:modified xsi:type="dcterms:W3CDTF">2017-12-06T20:02:00Z</dcterms:modified>
</cp:coreProperties>
</file>